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7/27/2018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748835"/>
            <a:ext cx="10058400" cy="1147941"/>
          </a:xfrm>
        </p:spPr>
        <p:txBody>
          <a:bodyPr/>
          <a:lstStyle/>
          <a:p>
            <a:r>
              <a:rPr lang="en-US" dirty="0" smtClean="0"/>
              <a:t>Line Sizing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26480" y="4786035"/>
            <a:ext cx="4641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By </a:t>
            </a:r>
            <a:r>
              <a:rPr lang="en-US" b="1" dirty="0" err="1" smtClean="0">
                <a:solidFill>
                  <a:srgbClr val="FF0000"/>
                </a:solidFill>
              </a:rPr>
              <a:t>Shardul</a:t>
            </a:r>
            <a:r>
              <a:rPr lang="en-US" b="1" dirty="0" smtClean="0">
                <a:solidFill>
                  <a:srgbClr val="FF0000"/>
                </a:solidFill>
              </a:rPr>
              <a:t> Kulkarni 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976072" y="4509036"/>
            <a:ext cx="563142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28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3"/>
                <a:ext cx="10058400" cy="4542004"/>
              </a:xfrm>
            </p:spPr>
            <p:txBody>
              <a:bodyPr>
                <a:normAutofit/>
              </a:bodyPr>
              <a:lstStyle/>
              <a:p>
                <a:r>
                  <a:rPr lang="en-US" sz="2200" dirty="0" smtClean="0"/>
                  <a:t>1. Assume fluid velocity (refer table on next slide)</a:t>
                </a:r>
              </a:p>
              <a:p>
                <a:r>
                  <a:rPr lang="en-US" sz="2200" dirty="0" smtClean="0"/>
                  <a:t>2. Calculate internal pipe diameter </a:t>
                </a:r>
              </a:p>
              <a:p>
                <a:pPr lvl="8"/>
                <a:r>
                  <a:rPr lang="en-US" sz="1800" dirty="0"/>
                  <a:t>Molar flowrate/ </a:t>
                </a:r>
                <a:r>
                  <a:rPr lang="en-US" sz="1800" dirty="0" smtClean="0"/>
                  <a:t>assumed </a:t>
                </a:r>
                <a:r>
                  <a:rPr lang="en-US" sz="1800" dirty="0"/>
                  <a:t>velocity = </a:t>
                </a:r>
                <a:r>
                  <a:rPr lang="en-US" sz="1800" dirty="0" smtClean="0"/>
                  <a:t>area   </a:t>
                </a:r>
                <a:endParaRPr lang="en-US" sz="1800" baseline="30000" dirty="0" smtClean="0"/>
              </a:p>
              <a:p>
                <a:pPr marL="0" indent="0">
                  <a:buNone/>
                </a:pPr>
                <a:r>
                  <a:rPr lang="en-US" sz="2200" dirty="0" smtClean="0"/>
                  <a:t>  3. Select nearest standard pipe diameter</a:t>
                </a:r>
              </a:p>
              <a:p>
                <a:pPr marL="0" indent="0">
                  <a:buNone/>
                </a:pPr>
                <a:r>
                  <a:rPr lang="en-US" sz="2200" dirty="0" smtClean="0"/>
                  <a:t>  4. Calculate fluid velocity for selected standard pipe size  </a:t>
                </a:r>
                <a:endParaRPr lang="en-US" sz="2200" dirty="0"/>
              </a:p>
              <a:p>
                <a:pPr marL="0" indent="0">
                  <a:buNone/>
                </a:pPr>
                <a:r>
                  <a:rPr lang="en-US" sz="2200" dirty="0" smtClean="0"/>
                  <a:t>	velocity =  molar flowrate/ area</a:t>
                </a:r>
              </a:p>
              <a:p>
                <a:r>
                  <a:rPr lang="en-US" sz="2200" dirty="0" smtClean="0"/>
                  <a:t>5. Calculate Reynolds no.		</a:t>
                </a:r>
                <a:endParaRPr lang="en-US" sz="2200" b="0" i="1" dirty="0" smtClean="0">
                  <a:latin typeface="Cambria Math" panose="02040503050406030204" pitchFamily="18" charset="0"/>
                </a:endParaRPr>
              </a:p>
              <a:p>
                <a:r>
                  <a:rPr lang="en-US" sz="2200" b="0" dirty="0" smtClean="0"/>
                  <a:t>			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𝑅𝑒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m:rPr>
                        <m:sty m:val="p"/>
                      </m:rPr>
                      <a:rPr lang="el-GR" sz="2200" b="0" i="1" smtClean="0">
                        <a:latin typeface="Cambria Math" panose="02040503050406030204" pitchFamily="18" charset="0"/>
                      </a:rPr>
                      <m:t>ρ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𝑣𝑑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/µ</m:t>
                    </m:r>
                  </m:oMath>
                </a14:m>
                <a:endParaRPr lang="en-US" sz="2200" dirty="0" smtClean="0"/>
              </a:p>
              <a:p>
                <a:r>
                  <a:rPr lang="en-US" sz="2200" dirty="0"/>
                  <a:t>6. Based on Reynolds no. we get friction factor from Moody Friction Factor Chart</a:t>
                </a:r>
              </a:p>
              <a:p>
                <a:endParaRPr lang="en-US" sz="2200" dirty="0"/>
              </a:p>
              <a:p>
                <a:endParaRPr lang="en-US" sz="22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3"/>
                <a:ext cx="10058400" cy="4542004"/>
              </a:xfrm>
              <a:blipFill>
                <a:blip r:embed="rId2"/>
                <a:stretch>
                  <a:fillRect l="-788" t="-17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7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031364"/>
              </p:ext>
            </p:extLst>
          </p:nvPr>
        </p:nvGraphicFramePr>
        <p:xfrm>
          <a:off x="1096963" y="587829"/>
          <a:ext cx="10058400" cy="4330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xmlns="" val="317060294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xmlns="" val="3842193585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xmlns="" val="2972623751"/>
                    </a:ext>
                  </a:extLst>
                </a:gridCol>
              </a:tblGrid>
              <a:tr h="9927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FLUID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RECOMMENDED VELOCITY</a:t>
                      </a:r>
                    </a:p>
                    <a:p>
                      <a:r>
                        <a:rPr lang="en-US" dirty="0" smtClean="0"/>
                        <a:t>(m/s)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1047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to 2.5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660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Pump</a:t>
                      </a:r>
                      <a:r>
                        <a:rPr lang="en-US" baseline="0" dirty="0" smtClean="0"/>
                        <a:t> suction 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 to 1.5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3339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Pump discharge</a:t>
                      </a:r>
                      <a:r>
                        <a:rPr lang="en-US" baseline="0" dirty="0" smtClean="0"/>
                        <a:t> 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to 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4146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Superheated</a:t>
                      </a:r>
                      <a:r>
                        <a:rPr lang="en-US" baseline="0" dirty="0" smtClean="0"/>
                        <a:t> below 10 </a:t>
                      </a:r>
                      <a:r>
                        <a:rPr lang="en-US" baseline="0" dirty="0" err="1" smtClean="0"/>
                        <a:t>atm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to 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2134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Superheated above 10 </a:t>
                      </a:r>
                      <a:r>
                        <a:rPr lang="en-US" dirty="0" err="1" smtClean="0"/>
                        <a:t>atm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to 75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372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Vacuum</a:t>
                      </a:r>
                      <a:r>
                        <a:rPr lang="en-US" baseline="0" dirty="0" smtClean="0"/>
                        <a:t> 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to 125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4484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Air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to 2 </a:t>
                      </a:r>
                      <a:r>
                        <a:rPr lang="en-US" dirty="0" err="1" smtClean="0"/>
                        <a:t>atm</a:t>
                      </a:r>
                      <a:r>
                        <a:rPr lang="en-US" baseline="0" dirty="0" smtClean="0"/>
                        <a:t> 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54299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Above 2 </a:t>
                      </a:r>
                      <a:r>
                        <a:rPr lang="en-US" dirty="0" err="1" smtClean="0"/>
                        <a:t>atm</a:t>
                      </a:r>
                      <a:r>
                        <a:rPr lang="en-US" dirty="0" smtClean="0"/>
                        <a:t> 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9166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Oil &amp; organic liquids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 to 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40970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27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66" y="248193"/>
            <a:ext cx="11874137" cy="6087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605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7</a:t>
                </a:r>
                <a:r>
                  <a:rPr lang="en-US" dirty="0"/>
                  <a:t>. Determine equivalent length for </a:t>
                </a:r>
                <a:r>
                  <a:rPr lang="en-US" dirty="0" smtClean="0"/>
                  <a:t>pipe (for valves, pipe fittings, bends etc.)</a:t>
                </a:r>
                <a:endParaRPr lang="en-US" dirty="0"/>
              </a:p>
              <a:p>
                <a:r>
                  <a:rPr lang="en-US" dirty="0" smtClean="0"/>
                  <a:t>  		Equivalent length	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𝑓𝑚</m:t>
                        </m:r>
                      </m:den>
                    </m:f>
                  </m:oMath>
                </a14:m>
                <a:r>
                  <a:rPr lang="en-US" sz="2400" dirty="0" smtClean="0"/>
                  <a:t> (k is “k” value for particular fitting)</a:t>
                </a:r>
              </a:p>
              <a:p>
                <a:r>
                  <a:rPr lang="en-US" dirty="0" smtClean="0"/>
                  <a:t>8</a:t>
                </a:r>
                <a:r>
                  <a:rPr lang="en-US" dirty="0"/>
                  <a:t>. Calculate pressure drop  </a:t>
                </a:r>
                <a:endParaRPr lang="en-US" dirty="0" smtClean="0"/>
              </a:p>
              <a:p>
                <a:r>
                  <a:rPr lang="en-US" dirty="0" smtClean="0"/>
                  <a:t>     		   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2400" dirty="0"/>
                      <m:t>Δ</m:t>
                    </m:r>
                    <m:r>
                      <m:rPr>
                        <m:nor/>
                      </m:rPr>
                      <a:rPr lang="en-US" sz="2400" dirty="0"/>
                      <m:t>P</m:t>
                    </m:r>
                  </m:oMath>
                </a14:m>
                <a:r>
                  <a:rPr lang="en-US" sz="2400" dirty="0" smtClean="0"/>
                  <a:t>=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𝑓𝑚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</m:oMath>
                </a14:m>
                <a:r>
                  <a:rPr lang="en-US" dirty="0" smtClean="0"/>
                  <a:t>in meters of liquid column 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			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2400" dirty="0"/>
                      <m:t>Δ</m:t>
                    </m:r>
                    <m:r>
                      <m:rPr>
                        <m:nor/>
                      </m:rPr>
                      <a:rPr lang="en-US" sz="2400" dirty="0"/>
                      <m:t>P</m:t>
                    </m:r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𝑓𝑚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10000</m:t>
                        </m:r>
                      </m:den>
                    </m:f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smtClean="0"/>
                  <a:t>  </a:t>
                </a:r>
                <a:r>
                  <a:rPr lang="en-US" dirty="0" smtClean="0"/>
                  <a:t> in kg/cm</a:t>
                </a:r>
                <a14:m>
                  <m:oMath xmlns:m="http://schemas.openxmlformats.org/officeDocument/2006/math">
                    <m:r>
                      <a:rPr lang="en-US" i="1" baseline="30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dirty="0"/>
              </a:p>
              <a:p>
                <a:r>
                  <a:rPr lang="en-US" dirty="0"/>
                  <a:t>9. </a:t>
                </a:r>
                <a:r>
                  <a:rPr lang="en-US" dirty="0" smtClean="0"/>
                  <a:t>Compare </a:t>
                </a:r>
                <a:r>
                  <a:rPr lang="en-US" dirty="0"/>
                  <a:t>calculated pressure drop with available pressure </a:t>
                </a:r>
                <a:r>
                  <a:rPr lang="en-US" dirty="0" smtClean="0"/>
                  <a:t>drop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	</a:t>
                </a:r>
                <a:r>
                  <a:rPr lang="en-US" dirty="0"/>
                  <a:t> </a:t>
                </a:r>
                <a:r>
                  <a:rPr lang="en-US" dirty="0" smtClean="0"/>
                  <a:t>	Calculated pressure drop &lt; Available </a:t>
                </a:r>
                <a:r>
                  <a:rPr lang="en-US" dirty="0"/>
                  <a:t>pressure drop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435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797" y="191712"/>
            <a:ext cx="10058400" cy="1450757"/>
          </a:xfrm>
        </p:spPr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2247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192</TotalTime>
  <Words>134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Retrospect</vt:lpstr>
      <vt:lpstr>Line Sizing</vt:lpstr>
      <vt:lpstr>Steps </vt:lpstr>
      <vt:lpstr>PowerPoint Presentation</vt:lpstr>
      <vt:lpstr>PowerPoint Presentation</vt:lpstr>
      <vt:lpstr>PowerPoint Presentation</vt:lpstr>
      <vt:lpstr>THANK YOU.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Avinash</dc:creator>
  <cp:lastModifiedBy>Anand Kumar</cp:lastModifiedBy>
  <cp:revision>20</cp:revision>
  <dcterms:created xsi:type="dcterms:W3CDTF">2017-12-15T21:59:52Z</dcterms:created>
  <dcterms:modified xsi:type="dcterms:W3CDTF">2018-07-27T02:58:03Z</dcterms:modified>
</cp:coreProperties>
</file>